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15" r:id="rId2"/>
  </p:sldIdLst>
  <p:sldSz cx="9144000" cy="6858000" type="screen4x3"/>
  <p:notesSz cx="7099300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FFC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720" autoAdjust="0"/>
    <p:restoredTop sz="91623" autoAdjust="0"/>
  </p:normalViewPr>
  <p:slideViewPr>
    <p:cSldViewPr>
      <p:cViewPr varScale="1">
        <p:scale>
          <a:sx n="108" d="100"/>
          <a:sy n="108" d="100"/>
        </p:scale>
        <p:origin x="-16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8334"/>
    </p:cViewPr>
  </p:sorterViewPr>
  <p:notesViewPr>
    <p:cSldViewPr>
      <p:cViewPr varScale="1">
        <p:scale>
          <a:sx n="80" d="100"/>
          <a:sy n="80" d="100"/>
        </p:scale>
        <p:origin x="-2382" y="-102"/>
      </p:cViewPr>
      <p:guideLst>
        <p:guide orient="horz" pos="3224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3076363" cy="511730"/>
          </a:xfrm>
          <a:prstGeom prst="rect">
            <a:avLst/>
          </a:prstGeom>
        </p:spPr>
        <p:txBody>
          <a:bodyPr vert="horz" lIns="94743" tIns="47373" rIns="94743" bIns="47373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4021298" y="2"/>
            <a:ext cx="3076363" cy="511730"/>
          </a:xfrm>
          <a:prstGeom prst="rect">
            <a:avLst/>
          </a:prstGeom>
        </p:spPr>
        <p:txBody>
          <a:bodyPr vert="horz" lIns="94743" tIns="47373" rIns="94743" bIns="47373" rtlCol="0"/>
          <a:lstStyle>
            <a:lvl1pPr algn="r">
              <a:defRPr sz="1300"/>
            </a:lvl1pPr>
          </a:lstStyle>
          <a:p>
            <a:fld id="{1C31409F-4478-4596-909C-123B6E0EF3B6}" type="datetimeFigureOut">
              <a:rPr lang="fr-FR" smtClean="0"/>
              <a:pPr/>
              <a:t>29/10/2014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3" y="9721109"/>
            <a:ext cx="3076363" cy="511730"/>
          </a:xfrm>
          <a:prstGeom prst="rect">
            <a:avLst/>
          </a:prstGeom>
        </p:spPr>
        <p:txBody>
          <a:bodyPr vert="horz" lIns="94743" tIns="47373" rIns="94743" bIns="47373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1298" y="9721109"/>
            <a:ext cx="3076363" cy="511730"/>
          </a:xfrm>
          <a:prstGeom prst="rect">
            <a:avLst/>
          </a:prstGeom>
        </p:spPr>
        <p:txBody>
          <a:bodyPr vert="horz" lIns="94743" tIns="47373" rIns="94743" bIns="47373" rtlCol="0" anchor="b"/>
          <a:lstStyle>
            <a:lvl1pPr algn="r">
              <a:defRPr sz="1300"/>
            </a:lvl1pPr>
          </a:lstStyle>
          <a:p>
            <a:fld id="{B17E7F1A-00F1-409E-A3D0-86191A04A28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10617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3076363" cy="511730"/>
          </a:xfrm>
          <a:prstGeom prst="rect">
            <a:avLst/>
          </a:prstGeom>
        </p:spPr>
        <p:txBody>
          <a:bodyPr vert="horz" lIns="94743" tIns="47373" rIns="94743" bIns="47373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1298" y="2"/>
            <a:ext cx="3076363" cy="511730"/>
          </a:xfrm>
          <a:prstGeom prst="rect">
            <a:avLst/>
          </a:prstGeom>
        </p:spPr>
        <p:txBody>
          <a:bodyPr vert="horz" lIns="94743" tIns="47373" rIns="94743" bIns="47373" rtlCol="0"/>
          <a:lstStyle>
            <a:lvl1pPr algn="r">
              <a:defRPr sz="1300"/>
            </a:lvl1pPr>
          </a:lstStyle>
          <a:p>
            <a:fld id="{D1746F8C-68CB-416F-A539-E76023E89735}" type="datetimeFigureOut">
              <a:rPr lang="fr-FR" smtClean="0"/>
              <a:pPr/>
              <a:t>29/10/2014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89013" y="766763"/>
            <a:ext cx="5121275" cy="3840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43" tIns="47373" rIns="94743" bIns="47373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9932" y="4861442"/>
            <a:ext cx="5679440" cy="4605576"/>
          </a:xfrm>
          <a:prstGeom prst="rect">
            <a:avLst/>
          </a:prstGeom>
        </p:spPr>
        <p:txBody>
          <a:bodyPr vert="horz" lIns="94743" tIns="47373" rIns="94743" bIns="47373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3" y="9721109"/>
            <a:ext cx="3076363" cy="511730"/>
          </a:xfrm>
          <a:prstGeom prst="rect">
            <a:avLst/>
          </a:prstGeom>
        </p:spPr>
        <p:txBody>
          <a:bodyPr vert="horz" lIns="94743" tIns="47373" rIns="94743" bIns="47373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1298" y="9721109"/>
            <a:ext cx="3076363" cy="511730"/>
          </a:xfrm>
          <a:prstGeom prst="rect">
            <a:avLst/>
          </a:prstGeom>
        </p:spPr>
        <p:txBody>
          <a:bodyPr vert="horz" lIns="94743" tIns="47373" rIns="94743" bIns="47373" rtlCol="0" anchor="b"/>
          <a:lstStyle>
            <a:lvl1pPr algn="r">
              <a:defRPr sz="1300"/>
            </a:lvl1pPr>
          </a:lstStyle>
          <a:p>
            <a:fld id="{D16DA411-CA4E-447C-AE82-DCD68DA5188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1737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amicale-isae.org/gene/main.php" TargetMode="Externa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671662" y="3886200"/>
            <a:ext cx="6400800" cy="1752600"/>
          </a:xfrm>
        </p:spPr>
        <p:txBody>
          <a:bodyPr/>
          <a:lstStyle>
            <a:lvl1pPr marL="0" indent="0" algn="r">
              <a:buNone/>
              <a:defRPr>
                <a:solidFill>
                  <a:srgbClr val="00006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Plan de Communication Amicale ISAE - Proposition CPI Avril 2014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515AA-981B-4C3A-B5C2-714AC52601F2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0" y="1428736"/>
            <a:ext cx="9144000" cy="2000264"/>
          </a:xfrm>
          <a:solidFill>
            <a:schemeClr val="accent1">
              <a:lumMod val="20000"/>
              <a:lumOff val="80000"/>
            </a:schemeClr>
          </a:solidFill>
        </p:spPr>
        <p:txBody>
          <a:bodyPr lIns="180000" rIns="180000">
            <a:normAutofit/>
          </a:bodyPr>
          <a:lstStyle>
            <a:lvl1pPr algn="l">
              <a:defRPr sz="2800">
                <a:solidFill>
                  <a:srgbClr val="000066"/>
                </a:solidFill>
              </a:defRPr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Plan de Communication Amicale ISAE - Proposition CPI Avril 2014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515AA-981B-4C3A-B5C2-714AC52601F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Plan de Communication Amicale ISAE - Proposition CPI Avril 2014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515AA-981B-4C3A-B5C2-714AC52601F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accent1">
              <a:lumMod val="20000"/>
              <a:lumOff val="80000"/>
            </a:schemeClr>
          </a:solidFill>
        </p:spPr>
        <p:txBody>
          <a:bodyPr lIns="180000" rIns="180000">
            <a:normAutofit/>
          </a:bodyPr>
          <a:lstStyle>
            <a:lvl1pPr algn="l">
              <a:defRPr sz="2400">
                <a:solidFill>
                  <a:srgbClr val="000066"/>
                </a:solidFill>
              </a:defRPr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457200" y="1412776"/>
            <a:ext cx="8229600" cy="4680520"/>
          </a:xfrm>
        </p:spPr>
        <p:txBody>
          <a:bodyPr>
            <a:normAutofit/>
          </a:bodyPr>
          <a:lstStyle>
            <a:lvl1pPr marL="0" indent="-144000">
              <a:defRPr sz="1800">
                <a:solidFill>
                  <a:srgbClr val="000066"/>
                </a:solidFill>
              </a:defRPr>
            </a:lvl1pPr>
            <a:lvl2pPr marL="540000" indent="-216000">
              <a:buFont typeface="Wingdings" panose="05000000000000000000" pitchFamily="2" charset="2"/>
              <a:buChar char="Ø"/>
              <a:defRPr sz="1600">
                <a:solidFill>
                  <a:srgbClr val="000066"/>
                </a:solidFill>
              </a:defRPr>
            </a:lvl2pPr>
            <a:lvl3pPr marL="1080000" indent="-144000">
              <a:buFont typeface="Wingdings" panose="05000000000000000000" pitchFamily="2" charset="2"/>
              <a:buChar char="§"/>
              <a:defRPr sz="1400">
                <a:solidFill>
                  <a:srgbClr val="000066"/>
                </a:solidFill>
              </a:defRPr>
            </a:lvl3pPr>
            <a:lvl4pPr marL="1620000" indent="-180000">
              <a:defRPr sz="1200">
                <a:solidFill>
                  <a:srgbClr val="000066"/>
                </a:solidFill>
              </a:defRPr>
            </a:lvl4pPr>
            <a:lvl5pPr>
              <a:defRPr sz="1100">
                <a:solidFill>
                  <a:srgbClr val="000066"/>
                </a:solidFill>
              </a:defRPr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627784" y="6453336"/>
            <a:ext cx="3816424" cy="365125"/>
          </a:xfrm>
        </p:spPr>
        <p:txBody>
          <a:bodyPr/>
          <a:lstStyle/>
          <a:p>
            <a:r>
              <a:rPr lang="fr-FR" smtClean="0"/>
              <a:t>Plan de Communication Amicale ISAE - Proposition CPI Avril 2014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453336"/>
            <a:ext cx="2133600" cy="365125"/>
          </a:xfrm>
        </p:spPr>
        <p:txBody>
          <a:bodyPr/>
          <a:lstStyle/>
          <a:p>
            <a:fld id="{958515AA-981B-4C3A-B5C2-714AC52601F2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7" name="Picture 4" descr="http://www.amicale-isae.org/images/logo_supaero.gif">
            <a:hlinkClick r:id="rId2"/>
          </p:cNvPr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206204"/>
            <a:ext cx="794618" cy="642918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515AA-981B-4C3A-B5C2-714AC52601F2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915816" y="6453336"/>
            <a:ext cx="3240360" cy="365125"/>
          </a:xfrm>
        </p:spPr>
        <p:txBody>
          <a:bodyPr/>
          <a:lstStyle/>
          <a:p>
            <a:r>
              <a:rPr lang="fr-FR" smtClean="0"/>
              <a:t>Plan de Communication Amicale ISAE - Proposition CPI Avril 2014</a:t>
            </a:r>
            <a:endParaRPr lang="fr-F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Plan de Communication Amicale ISAE - Proposition CPI Avril 2014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515AA-981B-4C3A-B5C2-714AC52601F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Plan de Communication Amicale ISAE - Proposition CPI Avril 2014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515AA-981B-4C3A-B5C2-714AC52601F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Plan de Communication Amicale ISAE - Proposition CPI Avril 2014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515AA-981B-4C3A-B5C2-714AC52601F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Plan de Communication Amicale ISAE - Proposition CPI Avril 2014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515AA-981B-4C3A-B5C2-714AC52601F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Plan de Communication Amicale ISAE - Proposition CPI Avril 2014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515AA-981B-4C3A-B5C2-714AC52601F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Plan de Communication Amicale ISAE - Proposition CPI Avril 2014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515AA-981B-4C3A-B5C2-714AC52601F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8580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55776" y="6356350"/>
            <a:ext cx="40324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Plan de Communication Amicale ISAE - Proposition CPI Avril 2014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740352" y="6356350"/>
            <a:ext cx="9464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8515AA-981B-4C3A-B5C2-714AC52601F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0066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000066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rgbClr val="000066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rgbClr val="000066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rgbClr val="00006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Communication de l’Amicale : contenus vs contenants</a:t>
            </a:r>
            <a:br>
              <a:rPr lang="fr-FR" dirty="0" smtClean="0"/>
            </a:br>
            <a:endParaRPr lang="fr-FR" dirty="0"/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8353552"/>
              </p:ext>
            </p:extLst>
          </p:nvPr>
        </p:nvGraphicFramePr>
        <p:xfrm>
          <a:off x="1" y="476672"/>
          <a:ext cx="9143998" cy="54717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9876"/>
                <a:gridCol w="509396"/>
                <a:gridCol w="654938"/>
                <a:gridCol w="654938"/>
                <a:gridCol w="654938"/>
                <a:gridCol w="654938"/>
                <a:gridCol w="654938"/>
                <a:gridCol w="654938"/>
                <a:gridCol w="2135467"/>
                <a:gridCol w="1259631"/>
              </a:tblGrid>
              <a:tr h="216000"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/>
                        <a:t>Type d’Info</a:t>
                      </a:r>
                      <a:endParaRPr lang="fr-FR" sz="1100" dirty="0"/>
                    </a:p>
                  </a:txBody>
                  <a:tcPr marL="36000" marR="36000" marT="18000" marB="18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i="0" dirty="0" smtClean="0"/>
                        <a:t>Intérêt</a:t>
                      </a:r>
                      <a:endParaRPr lang="fr-FR" sz="1100" i="0" dirty="0"/>
                    </a:p>
                  </a:txBody>
                  <a:tcPr marL="36000" marR="36000" marT="18000" marB="18000"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/>
                        <a:t>Site</a:t>
                      </a:r>
                      <a:endParaRPr lang="fr-FR" sz="1100" dirty="0"/>
                    </a:p>
                  </a:txBody>
                  <a:tcPr marL="36000" marR="36000" marT="18000" marB="18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/>
                        <a:t>LinkedIn</a:t>
                      </a:r>
                      <a:endParaRPr lang="fr-FR" sz="1100" dirty="0"/>
                    </a:p>
                  </a:txBody>
                  <a:tcPr marL="36000" marR="36000" marT="18000" marB="18000"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 smtClean="0"/>
                        <a:t>Facebook</a:t>
                      </a:r>
                    </a:p>
                  </a:txBody>
                  <a:tcPr marL="36000" marR="36000" marT="18000" marB="18000"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err="1" smtClean="0"/>
                        <a:t>ISAEdre</a:t>
                      </a:r>
                      <a:endParaRPr lang="fr-FR" sz="1100" dirty="0"/>
                    </a:p>
                  </a:txBody>
                  <a:tcPr marL="36000" marR="36000" marT="18000" marB="18000"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/>
                        <a:t>Mailing</a:t>
                      </a:r>
                      <a:endParaRPr lang="fr-FR" sz="1100" dirty="0"/>
                    </a:p>
                  </a:txBody>
                  <a:tcPr marL="36000" marR="36000" marT="18000" marB="18000"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/>
                        <a:t>Appli </a:t>
                      </a:r>
                      <a:endParaRPr lang="fr-FR" sz="1100" dirty="0"/>
                    </a:p>
                  </a:txBody>
                  <a:tcPr marL="36000" marR="36000" marT="18000" marB="18000"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/>
                        <a:t>Contenus</a:t>
                      </a:r>
                      <a:r>
                        <a:rPr lang="fr-FR" sz="1100" baseline="0" dirty="0" smtClean="0"/>
                        <a:t> / Exemples</a:t>
                      </a:r>
                      <a:endParaRPr lang="fr-FR" sz="1100" dirty="0"/>
                    </a:p>
                  </a:txBody>
                  <a:tcPr marL="36000" marR="36000" marT="18000" marB="18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/>
                        <a:t>Sources</a:t>
                      </a:r>
                      <a:endParaRPr lang="fr-FR" sz="1100" dirty="0"/>
                    </a:p>
                  </a:txBody>
                  <a:tcPr marL="36000" marR="36000" marT="18000" marB="18000"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60840">
                <a:tc>
                  <a:txBody>
                    <a:bodyPr/>
                    <a:lstStyle/>
                    <a:p>
                      <a:pPr algn="ctr"/>
                      <a:r>
                        <a:rPr lang="fr-FR" sz="1100" baseline="0" dirty="0" smtClean="0"/>
                        <a:t>News Amicale</a:t>
                      </a:r>
                      <a:r>
                        <a:rPr lang="fr-FR" sz="1100" dirty="0" smtClean="0"/>
                        <a:t> </a:t>
                      </a:r>
                      <a:endParaRPr lang="fr-FR" sz="1100" dirty="0"/>
                    </a:p>
                  </a:txBody>
                  <a:tcPr marL="36000" marR="36000" marT="18000" marB="18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/>
                        <a:t>3</a:t>
                      </a:r>
                      <a:endParaRPr lang="fr-FR" sz="1100" dirty="0"/>
                    </a:p>
                  </a:txBody>
                  <a:tcPr marL="36000" marR="36000" marT="18000" marB="18000"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/>
                        <a:t>X</a:t>
                      </a:r>
                      <a:endParaRPr lang="fr-FR" sz="1100" dirty="0"/>
                    </a:p>
                  </a:txBody>
                  <a:tcPr marL="36000" marR="36000" marT="18000" marB="18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/>
                    </a:p>
                  </a:txBody>
                  <a:tcPr marL="36000" marR="36000" marT="18000" marB="18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/>
                        <a:t>X</a:t>
                      </a:r>
                      <a:endParaRPr lang="fr-FR" sz="1100" dirty="0"/>
                    </a:p>
                  </a:txBody>
                  <a:tcPr marL="36000" marR="36000" marT="18000" marB="18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/>
                        <a:t>X</a:t>
                      </a:r>
                      <a:endParaRPr lang="fr-FR" sz="1100" dirty="0"/>
                    </a:p>
                  </a:txBody>
                  <a:tcPr marL="36000" marR="36000" marT="18000" marB="18000"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/>
                    </a:p>
                  </a:txBody>
                  <a:tcPr marL="36000" marR="36000" marT="18000" marB="18000"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/>
                    </a:p>
                  </a:txBody>
                  <a:tcPr marL="36000" marR="36000" marT="18000" marB="18000"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indent="72000" algn="l">
                        <a:buFont typeface="Arial" panose="020B0604020202020204" pitchFamily="34" charset="0"/>
                        <a:buChar char="•"/>
                      </a:pPr>
                      <a:r>
                        <a:rPr lang="fr-FR" sz="1100" dirty="0" smtClean="0"/>
                        <a:t>Actions, organisation</a:t>
                      </a:r>
                    </a:p>
                    <a:p>
                      <a:pPr marL="0" marR="0" indent="72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100" dirty="0" smtClean="0"/>
                        <a:t>News</a:t>
                      </a:r>
                      <a:r>
                        <a:rPr lang="fr-FR" sz="1100" baseline="0" dirty="0" smtClean="0"/>
                        <a:t> Commissions</a:t>
                      </a:r>
                      <a:endParaRPr lang="fr-FR" sz="1100" dirty="0" smtClean="0"/>
                    </a:p>
                  </a:txBody>
                  <a:tcPr marL="36000" marR="36000" marT="18000" marB="18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indent="72000" algn="l">
                        <a:buFont typeface="Arial" panose="020B0604020202020204" pitchFamily="34" charset="0"/>
                        <a:buChar char="•"/>
                      </a:pPr>
                      <a:r>
                        <a:rPr lang="fr-FR" sz="1100" dirty="0" smtClean="0"/>
                        <a:t>Bureau</a:t>
                      </a:r>
                    </a:p>
                    <a:p>
                      <a:pPr marL="0" indent="72000" algn="l">
                        <a:buFont typeface="Arial" panose="020B0604020202020204" pitchFamily="34" charset="0"/>
                        <a:buChar char="•"/>
                      </a:pPr>
                      <a:r>
                        <a:rPr lang="fr-FR" sz="1100" dirty="0" smtClean="0"/>
                        <a:t>Commissions</a:t>
                      </a:r>
                    </a:p>
                  </a:txBody>
                  <a:tcPr marL="36000" marR="36000" marT="18000" marB="18000"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60840"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/>
                        <a:t>News </a:t>
                      </a:r>
                      <a:r>
                        <a:rPr lang="fr-FR" sz="1100" dirty="0" err="1" smtClean="0"/>
                        <a:t>Alumni</a:t>
                      </a:r>
                      <a:endParaRPr lang="fr-FR" sz="1100" dirty="0"/>
                    </a:p>
                  </a:txBody>
                  <a:tcPr marL="36000" marR="36000" marT="18000" marB="18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/>
                        <a:t>3</a:t>
                      </a:r>
                      <a:endParaRPr lang="fr-FR" sz="1100" dirty="0"/>
                    </a:p>
                  </a:txBody>
                  <a:tcPr marL="36000" marR="36000" marT="18000" marB="18000"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/>
                        <a:t>X</a:t>
                      </a:r>
                      <a:endParaRPr lang="fr-FR" sz="1100" dirty="0"/>
                    </a:p>
                  </a:txBody>
                  <a:tcPr marL="36000" marR="36000" marT="18000" marB="18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/>
                        <a:t>X</a:t>
                      </a:r>
                      <a:endParaRPr lang="fr-FR" sz="1100" dirty="0"/>
                    </a:p>
                  </a:txBody>
                  <a:tcPr marL="36000" marR="36000" marT="18000" marB="18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aseline="0" dirty="0" smtClean="0"/>
                        <a:t>x ?</a:t>
                      </a:r>
                      <a:endParaRPr lang="fr-FR" sz="1100" dirty="0"/>
                    </a:p>
                  </a:txBody>
                  <a:tcPr marL="36000" marR="36000" marT="18000" marB="18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/>
                        <a:t>X</a:t>
                      </a:r>
                      <a:endParaRPr lang="fr-FR" sz="1100" dirty="0"/>
                    </a:p>
                  </a:txBody>
                  <a:tcPr marL="36000" marR="36000" marT="18000" marB="18000"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/>
                    </a:p>
                  </a:txBody>
                  <a:tcPr marL="36000" marR="36000" marT="18000" marB="18000"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/>
                    </a:p>
                  </a:txBody>
                  <a:tcPr marL="36000" marR="36000" marT="18000" marB="18000"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indent="72000" algn="l">
                        <a:buFont typeface="Arial" panose="020B0604020202020204" pitchFamily="34" charset="0"/>
                        <a:buChar char="•"/>
                      </a:pPr>
                      <a:r>
                        <a:rPr lang="fr-FR" sz="1100" dirty="0" smtClean="0"/>
                        <a:t>Nominations</a:t>
                      </a:r>
                    </a:p>
                    <a:p>
                      <a:pPr marL="0" indent="72000" algn="l">
                        <a:buFont typeface="Arial" panose="020B0604020202020204" pitchFamily="34" charset="0"/>
                        <a:buChar char="•"/>
                      </a:pPr>
                      <a:r>
                        <a:rPr lang="fr-FR" sz="1100" dirty="0" smtClean="0"/>
                        <a:t>Portraits</a:t>
                      </a:r>
                    </a:p>
                  </a:txBody>
                  <a:tcPr marL="36000" marR="36000" marT="18000" marB="18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indent="72000" algn="l">
                        <a:buFont typeface="Arial" panose="020B0604020202020204" pitchFamily="34" charset="0"/>
                        <a:buChar char="•"/>
                      </a:pPr>
                      <a:r>
                        <a:rPr lang="fr-FR" sz="1100" dirty="0" err="1" smtClean="0"/>
                        <a:t>Alumni</a:t>
                      </a:r>
                      <a:endParaRPr lang="fr-FR" sz="1100" dirty="0" smtClean="0"/>
                    </a:p>
                    <a:p>
                      <a:pPr marL="0" indent="72000" algn="l">
                        <a:buFont typeface="Arial" panose="020B0604020202020204" pitchFamily="34" charset="0"/>
                        <a:buChar char="•"/>
                      </a:pPr>
                      <a:r>
                        <a:rPr lang="fr-FR" sz="1100" dirty="0" smtClean="0"/>
                        <a:t>CC, CAS</a:t>
                      </a:r>
                      <a:endParaRPr lang="fr-FR" sz="1100" dirty="0"/>
                    </a:p>
                  </a:txBody>
                  <a:tcPr marL="36000" marR="36000" marT="18000" marB="18000"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60840"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/>
                        <a:t>News Etudiants</a:t>
                      </a:r>
                      <a:endParaRPr lang="fr-FR" sz="1100" dirty="0"/>
                    </a:p>
                  </a:txBody>
                  <a:tcPr marL="36000" marR="36000" marT="18000" marB="18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/>
                        <a:t>2</a:t>
                      </a:r>
                      <a:endParaRPr lang="fr-FR" sz="1100" dirty="0"/>
                    </a:p>
                  </a:txBody>
                  <a:tcPr marL="36000" marR="36000" marT="18000" marB="18000"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/>
                        <a:t>X</a:t>
                      </a:r>
                      <a:endParaRPr lang="fr-FR" sz="1100" dirty="0"/>
                    </a:p>
                  </a:txBody>
                  <a:tcPr marL="36000" marR="36000" marT="18000" marB="18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/>
                    </a:p>
                  </a:txBody>
                  <a:tcPr marL="36000" marR="36000" marT="18000" marB="18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/>
                        <a:t>X</a:t>
                      </a:r>
                      <a:endParaRPr lang="fr-FR" sz="1100" dirty="0"/>
                    </a:p>
                  </a:txBody>
                  <a:tcPr marL="36000" marR="36000" marT="18000" marB="18000"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/>
                    </a:p>
                  </a:txBody>
                  <a:tcPr marL="36000" marR="36000" marT="18000" marB="18000"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/>
                    </a:p>
                  </a:txBody>
                  <a:tcPr marL="36000" marR="36000" marT="18000" marB="18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/>
                        <a:t>X</a:t>
                      </a:r>
                      <a:endParaRPr lang="fr-FR" sz="1100" dirty="0"/>
                    </a:p>
                  </a:txBody>
                  <a:tcPr marL="36000" marR="36000" marT="18000" marB="18000"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indent="72000" algn="l">
                        <a:buFont typeface="Arial" panose="020B0604020202020204" pitchFamily="34" charset="0"/>
                        <a:buChar char="•"/>
                      </a:pPr>
                      <a:endParaRPr lang="fr-FR" sz="1100" dirty="0"/>
                    </a:p>
                  </a:txBody>
                  <a:tcPr marL="36000" marR="36000" marT="18000" marB="18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indent="72000" algn="l">
                        <a:buFont typeface="Arial" panose="020B0604020202020204" pitchFamily="34" charset="0"/>
                        <a:buChar char="•"/>
                      </a:pPr>
                      <a:r>
                        <a:rPr lang="fr-FR" sz="1100" dirty="0" smtClean="0"/>
                        <a:t>BDE</a:t>
                      </a:r>
                    </a:p>
                    <a:p>
                      <a:pPr marL="0" indent="72000" algn="l">
                        <a:buFont typeface="Arial" panose="020B0604020202020204" pitchFamily="34" charset="0"/>
                        <a:buChar char="•"/>
                      </a:pPr>
                      <a:r>
                        <a:rPr lang="fr-FR" sz="1100" dirty="0" smtClean="0"/>
                        <a:t>CJD</a:t>
                      </a:r>
                      <a:endParaRPr lang="fr-FR" sz="1100" dirty="0"/>
                    </a:p>
                  </a:txBody>
                  <a:tcPr marL="36000" marR="36000" marT="18000" marB="18000"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60840"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/>
                        <a:t>News Institut</a:t>
                      </a:r>
                      <a:endParaRPr lang="fr-FR" sz="1100" dirty="0"/>
                    </a:p>
                  </a:txBody>
                  <a:tcPr marL="36000" marR="36000" marT="18000" marB="18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/>
                        <a:t>2</a:t>
                      </a:r>
                      <a:endParaRPr lang="fr-FR" sz="1100" dirty="0"/>
                    </a:p>
                  </a:txBody>
                  <a:tcPr marL="36000" marR="36000" marT="18000" marB="18000"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/>
                        <a:t>X</a:t>
                      </a:r>
                      <a:endParaRPr lang="fr-FR" sz="1100" dirty="0"/>
                    </a:p>
                  </a:txBody>
                  <a:tcPr marL="36000" marR="36000" marT="18000" marB="18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/>
                    </a:p>
                  </a:txBody>
                  <a:tcPr marL="36000" marR="36000" marT="18000" marB="18000"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/>
                    </a:p>
                  </a:txBody>
                  <a:tcPr marL="36000" marR="36000" marT="18000" marB="18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/>
                        <a:t>X</a:t>
                      </a:r>
                      <a:endParaRPr lang="fr-FR" sz="1100" dirty="0"/>
                    </a:p>
                  </a:txBody>
                  <a:tcPr marL="36000" marR="36000" marT="18000" marB="18000"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/>
                    </a:p>
                  </a:txBody>
                  <a:tcPr marL="36000" marR="36000" marT="18000" marB="18000"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/>
                    </a:p>
                  </a:txBody>
                  <a:tcPr marL="36000" marR="36000" marT="18000" marB="18000"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indent="72000" algn="l">
                        <a:buFont typeface="Arial" panose="020B0604020202020204" pitchFamily="34" charset="0"/>
                        <a:buChar char="•"/>
                      </a:pPr>
                      <a:r>
                        <a:rPr lang="fr-FR" sz="1100" dirty="0" smtClean="0"/>
                        <a:t>Faits</a:t>
                      </a:r>
                      <a:r>
                        <a:rPr lang="fr-FR" sz="1100" baseline="0" dirty="0" smtClean="0"/>
                        <a:t> marquants</a:t>
                      </a:r>
                    </a:p>
                    <a:p>
                      <a:pPr marL="0" indent="72000" algn="l">
                        <a:buFont typeface="Arial" panose="020B0604020202020204" pitchFamily="34" charset="0"/>
                        <a:buChar char="•"/>
                      </a:pPr>
                      <a:r>
                        <a:rPr lang="fr-FR" sz="1100" baseline="0" dirty="0" smtClean="0"/>
                        <a:t>Classement Ecoles</a:t>
                      </a:r>
                      <a:endParaRPr lang="fr-FR" sz="1100" dirty="0"/>
                    </a:p>
                  </a:txBody>
                  <a:tcPr marL="36000" marR="36000" marT="18000" marB="18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indent="72000" algn="l">
                        <a:buFont typeface="Arial" panose="020B0604020202020204" pitchFamily="34" charset="0"/>
                        <a:buChar char="•"/>
                      </a:pPr>
                      <a:r>
                        <a:rPr lang="fr-FR" sz="1100" dirty="0" smtClean="0"/>
                        <a:t>Service Com ISAE</a:t>
                      </a:r>
                    </a:p>
                    <a:p>
                      <a:pPr marL="0" indent="72000" algn="l">
                        <a:buFont typeface="Arial" panose="020B0604020202020204" pitchFamily="34" charset="0"/>
                        <a:buChar char="•"/>
                      </a:pPr>
                      <a:r>
                        <a:rPr lang="fr-FR" sz="1100" dirty="0" smtClean="0"/>
                        <a:t>CREOP</a:t>
                      </a:r>
                      <a:endParaRPr lang="fr-FR" sz="1100" dirty="0"/>
                    </a:p>
                  </a:txBody>
                  <a:tcPr marL="36000" marR="36000" marT="18000" marB="18000"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68543"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/>
                        <a:t>News Partenaires</a:t>
                      </a:r>
                      <a:endParaRPr lang="fr-FR" sz="1100" dirty="0"/>
                    </a:p>
                  </a:txBody>
                  <a:tcPr marL="36000" marR="36000" marT="18000" marB="18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/>
                        <a:t>1</a:t>
                      </a:r>
                      <a:endParaRPr lang="fr-FR" sz="1100" dirty="0"/>
                    </a:p>
                  </a:txBody>
                  <a:tcPr marL="36000" marR="36000" marT="18000" marB="18000"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aseline="0" dirty="0" smtClean="0"/>
                        <a:t>X </a:t>
                      </a:r>
                      <a:endParaRPr lang="fr-FR" sz="1100" dirty="0"/>
                    </a:p>
                  </a:txBody>
                  <a:tcPr marL="36000" marR="36000" marT="18000" marB="18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/>
                    </a:p>
                  </a:txBody>
                  <a:tcPr marL="36000" marR="36000" marT="18000" marB="18000"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/>
                    </a:p>
                  </a:txBody>
                  <a:tcPr marL="36000" marR="36000" marT="18000" marB="18000"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/>
                    </a:p>
                  </a:txBody>
                  <a:tcPr marL="36000" marR="36000" marT="18000" marB="18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/>
                        <a:t>X</a:t>
                      </a:r>
                      <a:endParaRPr lang="fr-FR" sz="1100" dirty="0"/>
                    </a:p>
                  </a:txBody>
                  <a:tcPr marL="36000" marR="36000" marT="18000" marB="18000"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/>
                    </a:p>
                  </a:txBody>
                  <a:tcPr marL="36000" marR="36000" marT="18000" marB="18000"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indent="72000" algn="l">
                        <a:buFont typeface="Arial" panose="020B0604020202020204" pitchFamily="34" charset="0"/>
                        <a:buChar char="•"/>
                      </a:pPr>
                      <a:r>
                        <a:rPr lang="fr-FR" sz="1100" dirty="0" smtClean="0"/>
                        <a:t>Infos URISMIP</a:t>
                      </a:r>
                      <a:endParaRPr lang="fr-FR" sz="1100" dirty="0"/>
                    </a:p>
                  </a:txBody>
                  <a:tcPr marL="36000" marR="36000" marT="18000" marB="18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indent="72000" algn="l">
                        <a:buFont typeface="Arial" panose="020B0604020202020204" pitchFamily="34" charset="0"/>
                        <a:buChar char="•"/>
                      </a:pPr>
                      <a:r>
                        <a:rPr lang="fr-FR" sz="1100" dirty="0" smtClean="0"/>
                        <a:t>Partenaires</a:t>
                      </a:r>
                    </a:p>
                    <a:p>
                      <a:pPr marL="0" indent="72000" algn="l">
                        <a:buFont typeface="Arial" panose="020B0604020202020204" pitchFamily="34" charset="0"/>
                        <a:buChar char="•"/>
                      </a:pPr>
                      <a:r>
                        <a:rPr lang="fr-FR" sz="1100" dirty="0" smtClean="0"/>
                        <a:t>CPI</a:t>
                      </a:r>
                      <a:endParaRPr lang="fr-FR" sz="1100" dirty="0"/>
                    </a:p>
                  </a:txBody>
                  <a:tcPr marL="36000" marR="36000" marT="18000" marB="18000"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68543">
                <a:tc>
                  <a:txBody>
                    <a:bodyPr/>
                    <a:lstStyle/>
                    <a:p>
                      <a:pPr algn="ctr"/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News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Aéro</a:t>
                      </a:r>
                      <a:endParaRPr lang="fr-FR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18000" marB="18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/>
                        <a:t>1</a:t>
                      </a:r>
                      <a:endParaRPr lang="fr-FR" sz="1100" dirty="0"/>
                    </a:p>
                  </a:txBody>
                  <a:tcPr marL="36000" marR="36000" marT="18000" marB="18000"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/>
                        <a:t>X</a:t>
                      </a:r>
                      <a:endParaRPr lang="fr-FR" sz="1100" dirty="0"/>
                    </a:p>
                  </a:txBody>
                  <a:tcPr marL="36000" marR="36000" marT="18000" marB="18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/>
                        <a:t>X</a:t>
                      </a:r>
                      <a:endParaRPr lang="fr-FR" sz="1100" dirty="0"/>
                    </a:p>
                  </a:txBody>
                  <a:tcPr marL="36000" marR="36000" marT="18000" marB="18000"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/>
                    </a:p>
                  </a:txBody>
                  <a:tcPr marL="36000" marR="36000" marT="18000" marB="18000"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/>
                    </a:p>
                  </a:txBody>
                  <a:tcPr marL="36000" marR="36000" marT="18000" marB="18000"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/>
                    </a:p>
                  </a:txBody>
                  <a:tcPr marL="36000" marR="36000" marT="18000" marB="18000"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/>
                    </a:p>
                  </a:txBody>
                  <a:tcPr marL="36000" marR="36000" marT="18000" marB="18000"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indent="72000" algn="l">
                        <a:buFont typeface="Arial" panose="020B0604020202020204" pitchFamily="34" charset="0"/>
                        <a:buChar char="•"/>
                      </a:pPr>
                      <a:r>
                        <a:rPr lang="fr-FR" sz="1100" dirty="0" smtClean="0"/>
                        <a:t>Article de presse</a:t>
                      </a:r>
                      <a:endParaRPr lang="fr-FR" sz="1100" dirty="0"/>
                    </a:p>
                  </a:txBody>
                  <a:tcPr marL="36000" marR="36000" marT="18000" marB="18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indent="72000" algn="l"/>
                      <a:endParaRPr lang="fr-FR" sz="1100" dirty="0"/>
                    </a:p>
                  </a:txBody>
                  <a:tcPr marL="36000" marR="36000" marT="18000" marB="18000"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806416"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/>
                        <a:t>Evènement Amicale</a:t>
                      </a:r>
                      <a:endParaRPr lang="fr-FR" sz="1100" dirty="0"/>
                    </a:p>
                  </a:txBody>
                  <a:tcPr marL="36000" marR="36000" marT="18000" marB="18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/>
                        <a:t>4</a:t>
                      </a:r>
                      <a:endParaRPr lang="fr-FR" sz="1100" dirty="0"/>
                    </a:p>
                  </a:txBody>
                  <a:tcPr marL="36000" marR="36000" marT="18000" marB="18000"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/>
                        <a:t>X</a:t>
                      </a:r>
                      <a:endParaRPr lang="fr-FR" sz="1100" dirty="0"/>
                    </a:p>
                  </a:txBody>
                  <a:tcPr marL="36000" marR="36000" marT="18000" marB="18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/>
                        <a:t>X</a:t>
                      </a:r>
                      <a:endParaRPr lang="fr-FR" sz="1100" dirty="0"/>
                    </a:p>
                  </a:txBody>
                  <a:tcPr marL="36000" marR="36000" marT="18000" marB="18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/>
                        <a:t>X</a:t>
                      </a:r>
                      <a:endParaRPr lang="fr-FR" sz="1100" dirty="0"/>
                    </a:p>
                  </a:txBody>
                  <a:tcPr marL="36000" marR="36000" marT="18000" marB="18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/>
                        <a:t>X</a:t>
                      </a:r>
                      <a:endParaRPr lang="fr-FR" sz="1100" dirty="0"/>
                    </a:p>
                  </a:txBody>
                  <a:tcPr marL="36000" marR="36000" marT="18000" marB="18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/>
                        <a:t>X</a:t>
                      </a:r>
                      <a:endParaRPr lang="fr-FR" sz="1100" dirty="0"/>
                    </a:p>
                  </a:txBody>
                  <a:tcPr marL="36000" marR="36000" marT="18000" marB="18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/>
                        <a:t>X</a:t>
                      </a:r>
                      <a:endParaRPr lang="fr-FR" sz="1100" dirty="0"/>
                    </a:p>
                  </a:txBody>
                  <a:tcPr marL="36000" marR="36000" marT="18000" marB="18000"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indent="72000" algn="l">
                        <a:buFont typeface="Arial" panose="020B0604020202020204" pitchFamily="34" charset="0"/>
                        <a:buChar char="•"/>
                      </a:pPr>
                      <a:r>
                        <a:rPr lang="fr-FR" sz="1100" baseline="0" dirty="0" smtClean="0"/>
                        <a:t>CA</a:t>
                      </a:r>
                    </a:p>
                    <a:p>
                      <a:pPr marL="0" marR="0" indent="72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100" baseline="0" dirty="0" smtClean="0"/>
                        <a:t>Evènements Commissions</a:t>
                      </a:r>
                    </a:p>
                    <a:p>
                      <a:pPr marL="0" indent="72000" algn="l">
                        <a:buFont typeface="Arial" panose="020B0604020202020204" pitchFamily="34" charset="0"/>
                        <a:buChar char="•"/>
                      </a:pPr>
                      <a:r>
                        <a:rPr lang="fr-FR" sz="1100" baseline="0" dirty="0" err="1" smtClean="0"/>
                        <a:t>Afterwork</a:t>
                      </a:r>
                      <a:r>
                        <a:rPr lang="fr-FR" sz="1100" baseline="0" dirty="0" smtClean="0"/>
                        <a:t>, v</a:t>
                      </a:r>
                      <a:r>
                        <a:rPr lang="fr-FR" sz="1100" dirty="0" smtClean="0"/>
                        <a:t>oyage,</a:t>
                      </a:r>
                      <a:r>
                        <a:rPr lang="fr-FR" sz="1100" baseline="0" dirty="0" smtClean="0"/>
                        <a:t> diners, évènements régions</a:t>
                      </a:r>
                    </a:p>
                    <a:p>
                      <a:pPr marL="0" indent="72000" algn="l">
                        <a:buFont typeface="Arial" panose="020B0604020202020204" pitchFamily="34" charset="0"/>
                        <a:buChar char="•"/>
                      </a:pPr>
                      <a:r>
                        <a:rPr lang="fr-FR" sz="1100" baseline="0" dirty="0" smtClean="0"/>
                        <a:t>Conférence, débats, visites</a:t>
                      </a:r>
                    </a:p>
                    <a:p>
                      <a:pPr marL="0" indent="72000" algn="l">
                        <a:buFont typeface="Arial" panose="020B0604020202020204" pitchFamily="34" charset="0"/>
                        <a:buChar char="•"/>
                      </a:pPr>
                      <a:r>
                        <a:rPr lang="fr-FR" sz="1100" baseline="0" dirty="0" smtClean="0"/>
                        <a:t>Amphis, rencontres BDE</a:t>
                      </a:r>
                      <a:endParaRPr lang="fr-FR" sz="1100" dirty="0"/>
                    </a:p>
                  </a:txBody>
                  <a:tcPr marL="36000" marR="36000" marT="18000" marB="18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indent="72000" algn="l">
                        <a:buFont typeface="Arial" panose="020B0604020202020204" pitchFamily="34" charset="0"/>
                        <a:buChar char="•"/>
                      </a:pPr>
                      <a:r>
                        <a:rPr lang="fr-FR" sz="1100" dirty="0" smtClean="0"/>
                        <a:t>Bureau</a:t>
                      </a:r>
                    </a:p>
                    <a:p>
                      <a:pPr marL="0" indent="72000" algn="l">
                        <a:buFont typeface="Arial" panose="020B0604020202020204" pitchFamily="34" charset="0"/>
                        <a:buChar char="•"/>
                      </a:pPr>
                      <a:r>
                        <a:rPr lang="fr-FR" sz="1100" dirty="0" smtClean="0"/>
                        <a:t>Commissions</a:t>
                      </a:r>
                    </a:p>
                  </a:txBody>
                  <a:tcPr marL="36000" marR="36000" marT="18000" marB="18000"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6854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Evènement </a:t>
                      </a:r>
                      <a:r>
                        <a:rPr lang="fr-FR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Alumni</a:t>
                      </a:r>
                      <a:endParaRPr lang="fr-FR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18000" marB="18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/>
                        <a:t>4</a:t>
                      </a:r>
                      <a:endParaRPr lang="fr-FR" sz="1100" dirty="0"/>
                    </a:p>
                  </a:txBody>
                  <a:tcPr marL="36000" marR="36000" marT="18000" marB="18000"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/>
                        <a:t>X</a:t>
                      </a:r>
                      <a:endParaRPr lang="fr-FR" sz="1100" dirty="0"/>
                    </a:p>
                  </a:txBody>
                  <a:tcPr marL="36000" marR="36000" marT="18000" marB="18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/>
                        <a:t>X</a:t>
                      </a:r>
                      <a:endParaRPr lang="fr-FR" sz="1100" dirty="0"/>
                    </a:p>
                  </a:txBody>
                  <a:tcPr marL="36000" marR="36000" marT="18000" marB="18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/>
                        <a:t>X</a:t>
                      </a:r>
                      <a:endParaRPr lang="fr-FR" sz="1100" dirty="0"/>
                    </a:p>
                  </a:txBody>
                  <a:tcPr marL="36000" marR="36000" marT="18000" marB="18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/>
                        <a:t>X</a:t>
                      </a:r>
                      <a:endParaRPr lang="fr-FR" sz="1100" dirty="0"/>
                    </a:p>
                  </a:txBody>
                  <a:tcPr marL="36000" marR="36000" marT="18000" marB="18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/>
                        <a:t>X</a:t>
                      </a:r>
                      <a:endParaRPr lang="fr-FR" sz="1100" dirty="0"/>
                    </a:p>
                  </a:txBody>
                  <a:tcPr marL="36000" marR="36000" marT="18000" marB="18000"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/>
                    </a:p>
                  </a:txBody>
                  <a:tcPr marL="36000" marR="36000" marT="18000" marB="18000"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72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100" dirty="0" smtClean="0"/>
                        <a:t>Repas de promo</a:t>
                      </a:r>
                    </a:p>
                  </a:txBody>
                  <a:tcPr marL="36000" marR="36000" marT="18000" marB="18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indent="72000" algn="l">
                        <a:buFont typeface="Arial" panose="020B0604020202020204" pitchFamily="34" charset="0"/>
                        <a:buChar char="•"/>
                      </a:pPr>
                      <a:r>
                        <a:rPr lang="fr-FR" sz="1100" dirty="0" err="1" smtClean="0"/>
                        <a:t>Alumni</a:t>
                      </a:r>
                      <a:endParaRPr lang="fr-FR" sz="1100" dirty="0"/>
                    </a:p>
                  </a:txBody>
                  <a:tcPr marL="36000" marR="36000" marT="18000" marB="18000"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60840"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/>
                        <a:t>Evènement Etudiants</a:t>
                      </a:r>
                      <a:endParaRPr lang="fr-FR" sz="1100" dirty="0"/>
                    </a:p>
                  </a:txBody>
                  <a:tcPr marL="36000" marR="36000" marT="18000" marB="18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/>
                        <a:t>3</a:t>
                      </a:r>
                      <a:endParaRPr lang="fr-FR" sz="1100" dirty="0"/>
                    </a:p>
                  </a:txBody>
                  <a:tcPr marL="36000" marR="36000" marT="18000" marB="18000"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/>
                        <a:t>X</a:t>
                      </a:r>
                      <a:endParaRPr lang="fr-FR" sz="1100" dirty="0"/>
                    </a:p>
                  </a:txBody>
                  <a:tcPr marL="36000" marR="36000" marT="18000" marB="18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/>
                    </a:p>
                  </a:txBody>
                  <a:tcPr marL="36000" marR="36000" marT="18000" marB="18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/>
                        <a:t>X</a:t>
                      </a:r>
                      <a:endParaRPr lang="fr-FR" sz="1100" dirty="0"/>
                    </a:p>
                  </a:txBody>
                  <a:tcPr marL="36000" marR="36000" marT="18000" marB="18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/>
                        <a:t>X</a:t>
                      </a:r>
                      <a:endParaRPr lang="fr-FR" sz="1100" dirty="0"/>
                    </a:p>
                  </a:txBody>
                  <a:tcPr marL="36000" marR="36000" marT="18000" marB="18000"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/>
                    </a:p>
                  </a:txBody>
                  <a:tcPr marL="36000" marR="36000" marT="18000" marB="18000"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/>
                    </a:p>
                  </a:txBody>
                  <a:tcPr marL="36000" marR="36000" marT="18000" marB="18000"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72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100" dirty="0" smtClean="0"/>
                        <a:t>Gala,</a:t>
                      </a:r>
                      <a:r>
                        <a:rPr lang="fr-FR" sz="1100" baseline="0" dirty="0" smtClean="0"/>
                        <a:t> Raid, EAG, Air Expo</a:t>
                      </a:r>
                      <a:endParaRPr lang="fr-FR" sz="1100" dirty="0" smtClean="0"/>
                    </a:p>
                  </a:txBody>
                  <a:tcPr marL="36000" marR="36000" marT="18000" marB="18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indent="72000" algn="l">
                        <a:buFont typeface="Arial" panose="020B0604020202020204" pitchFamily="34" charset="0"/>
                        <a:buChar char="•"/>
                      </a:pPr>
                      <a:r>
                        <a:rPr lang="fr-FR" sz="1100" dirty="0" smtClean="0"/>
                        <a:t>BDE</a:t>
                      </a:r>
                    </a:p>
                    <a:p>
                      <a:pPr marL="0" indent="72000" algn="l">
                        <a:buFont typeface="Arial" panose="020B0604020202020204" pitchFamily="34" charset="0"/>
                        <a:buChar char="•"/>
                      </a:pPr>
                      <a:r>
                        <a:rPr lang="fr-FR" sz="1100" dirty="0" smtClean="0"/>
                        <a:t>CJD</a:t>
                      </a:r>
                    </a:p>
                  </a:txBody>
                  <a:tcPr marL="36000" marR="36000" marT="18000" marB="18000"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60840"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/>
                        <a:t>Evènement Institut</a:t>
                      </a:r>
                      <a:endParaRPr lang="fr-FR" sz="1100" dirty="0"/>
                    </a:p>
                  </a:txBody>
                  <a:tcPr marL="36000" marR="36000" marT="18000" marB="18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/>
                        <a:t>3</a:t>
                      </a:r>
                      <a:endParaRPr lang="fr-FR" sz="1100" dirty="0"/>
                    </a:p>
                  </a:txBody>
                  <a:tcPr marL="36000" marR="36000" marT="18000" marB="18000"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/>
                        <a:t>X</a:t>
                      </a:r>
                      <a:endParaRPr lang="fr-FR" sz="1100" dirty="0"/>
                    </a:p>
                  </a:txBody>
                  <a:tcPr marL="36000" marR="36000" marT="18000" marB="18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/>
                    </a:p>
                  </a:txBody>
                  <a:tcPr marL="36000" marR="36000" marT="18000" marB="18000"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/>
                    </a:p>
                  </a:txBody>
                  <a:tcPr marL="36000" marR="36000" marT="18000" marB="18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/>
                        <a:t>X</a:t>
                      </a:r>
                      <a:endParaRPr lang="fr-FR" sz="1100" dirty="0"/>
                    </a:p>
                  </a:txBody>
                  <a:tcPr marL="36000" marR="36000" marT="18000" marB="18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/>
                        <a:t>X</a:t>
                      </a:r>
                      <a:endParaRPr lang="fr-FR" sz="1100" dirty="0"/>
                    </a:p>
                  </a:txBody>
                  <a:tcPr marL="36000" marR="36000" marT="18000" marB="18000"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/>
                    </a:p>
                  </a:txBody>
                  <a:tcPr marL="36000" marR="36000" marT="18000" marB="18000"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indent="72000" algn="l">
                        <a:buFont typeface="Arial" panose="020B0604020202020204" pitchFamily="34" charset="0"/>
                        <a:buChar char="•"/>
                      </a:pPr>
                      <a:r>
                        <a:rPr lang="fr-FR" sz="1100" dirty="0" smtClean="0"/>
                        <a:t>Rentrées,</a:t>
                      </a:r>
                      <a:r>
                        <a:rPr lang="fr-FR" sz="1100" baseline="0" dirty="0" smtClean="0"/>
                        <a:t> remise des</a:t>
                      </a:r>
                      <a:r>
                        <a:rPr lang="fr-FR" sz="1100" dirty="0" smtClean="0"/>
                        <a:t> diplômes</a:t>
                      </a:r>
                    </a:p>
                    <a:p>
                      <a:pPr marL="0" indent="72000" algn="l">
                        <a:buFont typeface="Arial" panose="020B0604020202020204" pitchFamily="34" charset="0"/>
                        <a:buChar char="•"/>
                      </a:pPr>
                      <a:r>
                        <a:rPr lang="fr-FR" sz="1100" dirty="0" smtClean="0"/>
                        <a:t>Journée</a:t>
                      </a:r>
                      <a:r>
                        <a:rPr lang="fr-FR" sz="1100" baseline="0" dirty="0" smtClean="0"/>
                        <a:t> PME, journée Métiers</a:t>
                      </a:r>
                      <a:endParaRPr lang="fr-FR" sz="1100" dirty="0"/>
                    </a:p>
                  </a:txBody>
                  <a:tcPr marL="36000" marR="36000" marT="18000" marB="18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72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100" dirty="0" smtClean="0"/>
                        <a:t>Service Com ISAE</a:t>
                      </a:r>
                    </a:p>
                  </a:txBody>
                  <a:tcPr marL="36000" marR="36000" marT="18000" marB="18000"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60840"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/>
                        <a:t>Question ouverte</a:t>
                      </a:r>
                      <a:endParaRPr lang="fr-FR" sz="1100" dirty="0"/>
                    </a:p>
                  </a:txBody>
                  <a:tcPr marL="36000" marR="36000" marT="18000" marB="18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/>
                        <a:t>3</a:t>
                      </a:r>
                      <a:endParaRPr lang="fr-FR" sz="1100" dirty="0"/>
                    </a:p>
                  </a:txBody>
                  <a:tcPr marL="36000" marR="36000" marT="18000" marB="18000"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/>
                        <a:t>X</a:t>
                      </a:r>
                      <a:endParaRPr lang="fr-FR" sz="1100" dirty="0"/>
                    </a:p>
                  </a:txBody>
                  <a:tcPr marL="36000" marR="36000" marT="18000" marB="18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/>
                        <a:t>X</a:t>
                      </a:r>
                      <a:endParaRPr lang="fr-FR" sz="1100" dirty="0"/>
                    </a:p>
                  </a:txBody>
                  <a:tcPr marL="36000" marR="36000" marT="18000" marB="18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/>
                        <a:t>X</a:t>
                      </a:r>
                      <a:endParaRPr lang="fr-FR" sz="1100" dirty="0"/>
                    </a:p>
                  </a:txBody>
                  <a:tcPr marL="36000" marR="36000" marT="18000" marB="18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/>
                        <a:t>X</a:t>
                      </a:r>
                      <a:endParaRPr lang="fr-FR" sz="1100" dirty="0"/>
                    </a:p>
                  </a:txBody>
                  <a:tcPr marL="36000" marR="36000" marT="18000" marB="18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/>
                        <a:t>X</a:t>
                      </a:r>
                      <a:endParaRPr lang="fr-FR" sz="1100" dirty="0"/>
                    </a:p>
                  </a:txBody>
                  <a:tcPr marL="36000" marR="36000" marT="18000" marB="18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/>
                        <a:t>X</a:t>
                      </a:r>
                      <a:endParaRPr lang="fr-FR" sz="1100" dirty="0"/>
                    </a:p>
                  </a:txBody>
                  <a:tcPr marL="36000" marR="36000" marT="18000" marB="18000"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indent="72000" algn="l">
                        <a:buFont typeface="Arial" panose="020B0604020202020204" pitchFamily="34" charset="0"/>
                        <a:buChar char="•"/>
                      </a:pPr>
                      <a:r>
                        <a:rPr lang="fr-FR" sz="1100" dirty="0" smtClean="0"/>
                        <a:t>Enquête électronique</a:t>
                      </a:r>
                    </a:p>
                    <a:p>
                      <a:pPr marL="0" indent="72000" algn="l">
                        <a:buFont typeface="Arial" panose="020B0604020202020204" pitchFamily="34" charset="0"/>
                        <a:buChar char="•"/>
                      </a:pPr>
                      <a:r>
                        <a:rPr lang="fr-FR" sz="1100" dirty="0" smtClean="0"/>
                        <a:t>Appel à sujets </a:t>
                      </a:r>
                      <a:r>
                        <a:rPr lang="fr-FR" sz="1100" dirty="0" err="1" smtClean="0"/>
                        <a:t>ISAEdre</a:t>
                      </a:r>
                      <a:endParaRPr lang="fr-FR" sz="1100" dirty="0"/>
                    </a:p>
                  </a:txBody>
                  <a:tcPr marL="36000" marR="36000" marT="18000" marB="18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indent="72000" algn="l">
                        <a:buFont typeface="Arial" panose="020B0604020202020204" pitchFamily="34" charset="0"/>
                        <a:buChar char="•"/>
                      </a:pPr>
                      <a:r>
                        <a:rPr lang="fr-FR" sz="1100" dirty="0" smtClean="0"/>
                        <a:t>Bureau</a:t>
                      </a:r>
                    </a:p>
                    <a:p>
                      <a:pPr marL="0" indent="72000" algn="l">
                        <a:buFont typeface="Arial" panose="020B0604020202020204" pitchFamily="34" charset="0"/>
                        <a:buChar char="•"/>
                      </a:pPr>
                      <a:r>
                        <a:rPr lang="fr-FR" sz="1100" dirty="0" smtClean="0"/>
                        <a:t>CPI</a:t>
                      </a:r>
                      <a:endParaRPr lang="fr-FR" sz="1100" dirty="0"/>
                    </a:p>
                  </a:txBody>
                  <a:tcPr marL="36000" marR="36000" marT="18000" marB="18000"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09365"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/>
                        <a:t>Appel à bonne volonté</a:t>
                      </a:r>
                      <a:endParaRPr lang="fr-FR" sz="1100" dirty="0"/>
                    </a:p>
                  </a:txBody>
                  <a:tcPr marL="36000" marR="36000" marT="18000" marB="18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/>
                        <a:t>3</a:t>
                      </a:r>
                      <a:endParaRPr lang="fr-FR" sz="1100" dirty="0"/>
                    </a:p>
                  </a:txBody>
                  <a:tcPr marL="36000" marR="36000" marT="18000" marB="18000"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/>
                        <a:t>X</a:t>
                      </a:r>
                      <a:endParaRPr lang="fr-FR" sz="1100" dirty="0"/>
                    </a:p>
                  </a:txBody>
                  <a:tcPr marL="36000" marR="36000" marT="18000" marB="18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/>
                        <a:t>X</a:t>
                      </a:r>
                      <a:endParaRPr lang="fr-FR" sz="1100" dirty="0"/>
                    </a:p>
                  </a:txBody>
                  <a:tcPr marL="36000" marR="36000" marT="18000" marB="18000"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/>
                        <a:t>X</a:t>
                      </a:r>
                      <a:endParaRPr lang="fr-FR" sz="1100" dirty="0"/>
                    </a:p>
                  </a:txBody>
                  <a:tcPr marL="36000" marR="36000" marT="18000" marB="18000"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/>
                        <a:t>X</a:t>
                      </a:r>
                      <a:endParaRPr lang="fr-FR" sz="1100" dirty="0"/>
                    </a:p>
                  </a:txBody>
                  <a:tcPr marL="36000" marR="36000" marT="18000" marB="18000"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/>
                        <a:t>X</a:t>
                      </a:r>
                      <a:endParaRPr lang="fr-FR" sz="1100" dirty="0"/>
                    </a:p>
                  </a:txBody>
                  <a:tcPr marL="36000" marR="36000" marT="18000" marB="18000"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/>
                        <a:t>X</a:t>
                      </a:r>
                      <a:endParaRPr lang="fr-FR" sz="1100" dirty="0"/>
                    </a:p>
                  </a:txBody>
                  <a:tcPr marL="36000" marR="36000" marT="18000" marB="18000"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72000" algn="l">
                        <a:buFont typeface="Arial" panose="020B0604020202020204" pitchFamily="34" charset="0"/>
                        <a:buChar char="•"/>
                      </a:pPr>
                      <a:r>
                        <a:rPr lang="fr-FR" sz="1100" dirty="0" smtClean="0"/>
                        <a:t>Annuaire:</a:t>
                      </a:r>
                      <a:r>
                        <a:rPr lang="fr-FR" sz="1100" baseline="0" dirty="0" smtClean="0"/>
                        <a:t> collecte d’infos</a:t>
                      </a:r>
                      <a:endParaRPr lang="fr-FR" sz="1100" dirty="0" smtClean="0"/>
                    </a:p>
                    <a:p>
                      <a:pPr marL="0" indent="72000" algn="l">
                        <a:buFont typeface="Arial" panose="020B0604020202020204" pitchFamily="34" charset="0"/>
                        <a:buChar char="•"/>
                      </a:pPr>
                      <a:r>
                        <a:rPr lang="fr-FR" sz="1100" baseline="0" dirty="0" smtClean="0"/>
                        <a:t>Cotisations / adhésions</a:t>
                      </a:r>
                    </a:p>
                    <a:p>
                      <a:pPr marL="0" indent="72000" algn="l">
                        <a:buFont typeface="Arial" panose="020B0604020202020204" pitchFamily="34" charset="0"/>
                        <a:buChar char="•"/>
                      </a:pPr>
                      <a:r>
                        <a:rPr lang="fr-FR" sz="1100" baseline="0" dirty="0" smtClean="0"/>
                        <a:t>Participation (retape, diners, etc.)</a:t>
                      </a:r>
                    </a:p>
                    <a:p>
                      <a:pPr marL="0" indent="72000" algn="l">
                        <a:buFont typeface="Arial" panose="020B0604020202020204" pitchFamily="34" charset="0"/>
                        <a:buChar char="•"/>
                      </a:pPr>
                      <a:r>
                        <a:rPr lang="fr-FR" sz="1100" baseline="0" dirty="0" smtClean="0"/>
                        <a:t>Recrutement Amicale</a:t>
                      </a:r>
                      <a:endParaRPr lang="fr-FR" sz="1100" dirty="0" smtClean="0"/>
                    </a:p>
                  </a:txBody>
                  <a:tcPr marL="36000" marR="36000" marT="18000" marB="18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72000" algn="l">
                        <a:buFont typeface="Arial" panose="020B0604020202020204" pitchFamily="34" charset="0"/>
                        <a:buChar char="•"/>
                      </a:pPr>
                      <a:r>
                        <a:rPr lang="fr-FR" sz="1100" dirty="0" smtClean="0"/>
                        <a:t>Bureau</a:t>
                      </a:r>
                    </a:p>
                    <a:p>
                      <a:pPr marL="0" indent="72000" algn="l">
                        <a:buFont typeface="Arial" panose="020B0604020202020204" pitchFamily="34" charset="0"/>
                        <a:buChar char="•"/>
                      </a:pPr>
                      <a:r>
                        <a:rPr lang="fr-FR" sz="1100" dirty="0" smtClean="0"/>
                        <a:t>CPI</a:t>
                      </a:r>
                      <a:endParaRPr lang="fr-FR" sz="1100" dirty="0"/>
                    </a:p>
                  </a:txBody>
                  <a:tcPr marL="36000" marR="36000" marT="18000" marB="18000"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à coins arrondis 6"/>
          <p:cNvSpPr/>
          <p:nvPr/>
        </p:nvSpPr>
        <p:spPr>
          <a:xfrm>
            <a:off x="0" y="5966290"/>
            <a:ext cx="9144000" cy="8640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FR" sz="1100" u="sng" dirty="0" smtClean="0"/>
              <a:t>Recommandations / Propositions: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fr-FR" sz="1100" dirty="0" smtClean="0"/>
              <a:t>Ne pas systématiquement dupliquer les infos sur tous les médias / contenants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fr-FR" sz="1100" dirty="0" smtClean="0"/>
              <a:t>Mieux communiquer sur les évènements : avant (pub/</a:t>
            </a:r>
            <a:r>
              <a:rPr lang="fr-FR" sz="1100" dirty="0" err="1" smtClean="0"/>
              <a:t>teasing</a:t>
            </a:r>
            <a:r>
              <a:rPr lang="fr-FR" sz="1100" dirty="0" smtClean="0"/>
              <a:t>) et après (bilan, reportage photo), utiliser les fonctionnalités de création d’évènement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fr-FR" sz="1100" dirty="0" smtClean="0"/>
              <a:t>Mieux organiser les flux entrants / solliciter les sources et mettre à contribution les </a:t>
            </a:r>
            <a:r>
              <a:rPr lang="fr-FR" sz="1100" dirty="0" err="1" smtClean="0"/>
              <a:t>alumni</a:t>
            </a:r>
            <a:r>
              <a:rPr lang="fr-FR" sz="1100" dirty="0" smtClean="0"/>
              <a:t> et les commissions. Expliciter les flux d’alimentation</a:t>
            </a:r>
            <a:endParaRPr lang="fr-FR" sz="1100" dirty="0"/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fr-FR" sz="1100" dirty="0" smtClean="0"/>
              <a:t>Revoir la structure du site et l’ordre des infos en fonction des attentes / de l’intérêt. Faire une enquête auprès des </a:t>
            </a:r>
            <a:r>
              <a:rPr lang="fr-FR" sz="1100" dirty="0" err="1" smtClean="0"/>
              <a:t>Alumni</a:t>
            </a:r>
            <a:r>
              <a:rPr lang="fr-FR" sz="1100" dirty="0" smtClean="0"/>
              <a:t> ?</a:t>
            </a:r>
          </a:p>
        </p:txBody>
      </p:sp>
    </p:spTree>
    <p:extLst>
      <p:ext uri="{BB962C8B-B14F-4D97-AF65-F5344CB8AC3E}">
        <p14:creationId xmlns:p14="http://schemas.microsoft.com/office/powerpoint/2010/main" val="24660681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1425</TotalTime>
  <Words>297</Words>
  <Application>Microsoft Office PowerPoint</Application>
  <PresentationFormat>Affichage à l'écran (4:3)</PresentationFormat>
  <Paragraphs>128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Communication de l’Amicale : contenus vs contenants </vt:lpstr>
    </vt:vector>
  </TitlesOfParts>
  <Company>Airbus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st31866</dc:creator>
  <cp:lastModifiedBy>Sébastien COPPOLA</cp:lastModifiedBy>
  <cp:revision>257</cp:revision>
  <dcterms:created xsi:type="dcterms:W3CDTF">2010-05-26T17:37:16Z</dcterms:created>
  <dcterms:modified xsi:type="dcterms:W3CDTF">2014-10-29T14:39:54Z</dcterms:modified>
</cp:coreProperties>
</file>