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20" autoAdjust="0"/>
    <p:restoredTop sz="91623" autoAdjust="0"/>
  </p:normalViewPr>
  <p:slideViewPr>
    <p:cSldViewPr>
      <p:cViewPr varScale="1">
        <p:scale>
          <a:sx n="108" d="100"/>
          <a:sy n="108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34"/>
    </p:cViewPr>
  </p:sorterViewPr>
  <p:notesViewPr>
    <p:cSldViewPr>
      <p:cViewPr varScale="1">
        <p:scale>
          <a:sx n="80" d="100"/>
          <a:sy n="80" d="100"/>
        </p:scale>
        <p:origin x="-2382" y="-10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8" y="2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/>
          <a:lstStyle>
            <a:lvl1pPr algn="r">
              <a:defRPr sz="1300"/>
            </a:lvl1pPr>
          </a:lstStyle>
          <a:p>
            <a:fld id="{1C31409F-4478-4596-909C-123B6E0EF3B6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721109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8" y="9721109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 anchor="b"/>
          <a:lstStyle>
            <a:lvl1pPr algn="r">
              <a:defRPr sz="1300"/>
            </a:lvl1pPr>
          </a:lstStyle>
          <a:p>
            <a:fld id="{B17E7F1A-00F1-409E-A3D0-86191A04A2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61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8" y="2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/>
          <a:lstStyle>
            <a:lvl1pPr algn="r">
              <a:defRPr sz="1300"/>
            </a:lvl1pPr>
          </a:lstStyle>
          <a:p>
            <a:fld id="{D1746F8C-68CB-416F-A539-E76023E89735}" type="datetimeFigureOut">
              <a:rPr lang="fr-FR" smtClean="0"/>
              <a:pPr/>
              <a:t>29/10/2014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3" tIns="47373" rIns="94743" bIns="4737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2" y="4861442"/>
            <a:ext cx="5679440" cy="4605576"/>
          </a:xfrm>
          <a:prstGeom prst="rect">
            <a:avLst/>
          </a:prstGeom>
        </p:spPr>
        <p:txBody>
          <a:bodyPr vert="horz" lIns="94743" tIns="47373" rIns="94743" bIns="4737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721109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8" y="9721109"/>
            <a:ext cx="3076363" cy="511730"/>
          </a:xfrm>
          <a:prstGeom prst="rect">
            <a:avLst/>
          </a:prstGeom>
        </p:spPr>
        <p:txBody>
          <a:bodyPr vert="horz" lIns="94743" tIns="47373" rIns="94743" bIns="47373" rtlCol="0" anchor="b"/>
          <a:lstStyle>
            <a:lvl1pPr algn="r">
              <a:defRPr sz="1300"/>
            </a:lvl1pPr>
          </a:lstStyle>
          <a:p>
            <a:fld id="{D16DA411-CA4E-447C-AE82-DCD68DA5188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73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micale-isae.org/gene/main.php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1662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1428736"/>
            <a:ext cx="9144000" cy="2000264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0000" rIns="180000">
            <a:normAutofit/>
          </a:bodyPr>
          <a:lstStyle>
            <a:lvl1pPr algn="l">
              <a:defRPr sz="2800">
                <a:solidFill>
                  <a:srgbClr val="000066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0000" rIns="180000">
            <a:normAutofit/>
          </a:bodyPr>
          <a:lstStyle>
            <a:lvl1pPr algn="l">
              <a:defRPr sz="2400">
                <a:solidFill>
                  <a:srgbClr val="000066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8229600" cy="4680520"/>
          </a:xfrm>
        </p:spPr>
        <p:txBody>
          <a:bodyPr>
            <a:normAutofit/>
          </a:bodyPr>
          <a:lstStyle>
            <a:lvl1pPr marL="0" indent="-144000">
              <a:defRPr sz="1800">
                <a:solidFill>
                  <a:srgbClr val="000066"/>
                </a:solidFill>
              </a:defRPr>
            </a:lvl1pPr>
            <a:lvl2pPr marL="540000" indent="-216000">
              <a:buFont typeface="Wingdings" panose="05000000000000000000" pitchFamily="2" charset="2"/>
              <a:buChar char="Ø"/>
              <a:defRPr sz="1600">
                <a:solidFill>
                  <a:srgbClr val="000066"/>
                </a:solidFill>
              </a:defRPr>
            </a:lvl2pPr>
            <a:lvl3pPr marL="1080000" indent="-144000">
              <a:buFont typeface="Wingdings" panose="05000000000000000000" pitchFamily="2" charset="2"/>
              <a:buChar char="§"/>
              <a:defRPr sz="1400">
                <a:solidFill>
                  <a:srgbClr val="000066"/>
                </a:solidFill>
              </a:defRPr>
            </a:lvl3pPr>
            <a:lvl4pPr marL="1620000" indent="-180000">
              <a:defRPr sz="1200">
                <a:solidFill>
                  <a:srgbClr val="000066"/>
                </a:solidFill>
              </a:defRPr>
            </a:lvl4pPr>
            <a:lvl5pPr>
              <a:defRPr sz="1100">
                <a:solidFill>
                  <a:srgbClr val="000066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27784" y="6453336"/>
            <a:ext cx="3816424" cy="365125"/>
          </a:xfrm>
        </p:spPr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Picture 4" descr="http://www.amicale-isae.org/images/logo_supaero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204"/>
            <a:ext cx="794618" cy="6429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15816" y="6453336"/>
            <a:ext cx="3240360" cy="365125"/>
          </a:xfrm>
        </p:spPr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Plan de Communication Amicale ISAE - Proposition CPI Avril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580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55776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Plan de Communication Amicale ISAE - Proposition CPI Avril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40352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15AA-981B-4C3A-B5C2-714AC52601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Communication de l’Amicale : contenus vs contenants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353552"/>
              </p:ext>
            </p:extLst>
          </p:nvPr>
        </p:nvGraphicFramePr>
        <p:xfrm>
          <a:off x="1" y="476672"/>
          <a:ext cx="9143998" cy="5471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876"/>
                <a:gridCol w="509396"/>
                <a:gridCol w="654938"/>
                <a:gridCol w="654938"/>
                <a:gridCol w="654938"/>
                <a:gridCol w="654938"/>
                <a:gridCol w="654938"/>
                <a:gridCol w="654938"/>
                <a:gridCol w="2135467"/>
                <a:gridCol w="1259631"/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Type d’Info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i="0" dirty="0" smtClean="0"/>
                        <a:t>Intérêt</a:t>
                      </a:r>
                      <a:endParaRPr lang="fr-FR" sz="1100" i="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Site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LinkedIn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Facebook</a:t>
                      </a:r>
                    </a:p>
                  </a:txBody>
                  <a:tcPr marL="36000" marR="36000" marT="18000" marB="18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 smtClean="0"/>
                        <a:t>ISAEdre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Mailing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Appli 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Contenus</a:t>
                      </a:r>
                      <a:r>
                        <a:rPr lang="fr-FR" sz="1100" baseline="0" dirty="0" smtClean="0"/>
                        <a:t> / Exemples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Sources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ctr"/>
                      <a:r>
                        <a:rPr lang="fr-FR" sz="1100" baseline="0" dirty="0" smtClean="0"/>
                        <a:t>News Amicale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Actions, organisation</a:t>
                      </a:r>
                    </a:p>
                    <a:p>
                      <a:pPr marL="0" marR="0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dirty="0" smtClean="0"/>
                        <a:t>News</a:t>
                      </a:r>
                      <a:r>
                        <a:rPr lang="fr-FR" sz="1100" baseline="0" dirty="0" smtClean="0"/>
                        <a:t> Commissions</a:t>
                      </a:r>
                      <a:endParaRPr lang="fr-FR" sz="1100" dirty="0" smtClean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Bureau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Commissions</a:t>
                      </a:r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News </a:t>
                      </a:r>
                      <a:r>
                        <a:rPr lang="fr-FR" sz="1100" dirty="0" err="1" smtClean="0"/>
                        <a:t>Alumni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aseline="0" dirty="0" smtClean="0"/>
                        <a:t>x ?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Nominations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Portraits</a:t>
                      </a:r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err="1" smtClean="0"/>
                        <a:t>Alumni</a:t>
                      </a:r>
                      <a:endParaRPr lang="fr-FR" sz="1100" dirty="0" smtClean="0"/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CC, CAS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News Etudiants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2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BDE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CJD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News Institut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2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Faits</a:t>
                      </a:r>
                      <a:r>
                        <a:rPr lang="fr-FR" sz="1100" baseline="0" dirty="0" smtClean="0"/>
                        <a:t> marquants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/>
                        <a:t>Classement Ecoles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Service Com ISAE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CREOP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8543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News Partenaires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aseline="0" dirty="0" smtClean="0"/>
                        <a:t>X 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Infos URISMIP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Partenaires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CPI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8543">
                <a:tc>
                  <a:txBody>
                    <a:bodyPr/>
                    <a:lstStyle/>
                    <a:p>
                      <a:pPr algn="ctr"/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Aéro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Article de presse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0641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Evènement Amicale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4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/>
                        <a:t>CA</a:t>
                      </a:r>
                    </a:p>
                    <a:p>
                      <a:pPr marL="0" marR="0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aseline="0" dirty="0" smtClean="0"/>
                        <a:t>Evènements Commissions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err="1" smtClean="0"/>
                        <a:t>Afterwork</a:t>
                      </a:r>
                      <a:r>
                        <a:rPr lang="fr-FR" sz="1100" baseline="0" dirty="0" smtClean="0"/>
                        <a:t>, v</a:t>
                      </a:r>
                      <a:r>
                        <a:rPr lang="fr-FR" sz="1100" dirty="0" smtClean="0"/>
                        <a:t>oyage,</a:t>
                      </a:r>
                      <a:r>
                        <a:rPr lang="fr-FR" sz="1100" baseline="0" dirty="0" smtClean="0"/>
                        <a:t> diners, évènements régions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/>
                        <a:t>Conférence, débats, visites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/>
                        <a:t>Amphis, rencontres BDE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Bureau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Commissions</a:t>
                      </a:r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85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Evènement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Alumni</a:t>
                      </a:r>
                      <a:endParaRPr lang="fr-F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4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dirty="0" smtClean="0"/>
                        <a:t>Repas de promo</a:t>
                      </a:r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err="1" smtClean="0"/>
                        <a:t>Alumni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Evènement Etudiants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dirty="0" smtClean="0"/>
                        <a:t>Gala,</a:t>
                      </a:r>
                      <a:r>
                        <a:rPr lang="fr-FR" sz="1100" baseline="0" dirty="0" smtClean="0"/>
                        <a:t> Raid, EAG, Air Expo</a:t>
                      </a:r>
                      <a:endParaRPr lang="fr-FR" sz="1100" dirty="0" smtClean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BDE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CJD</a:t>
                      </a:r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Evènement Institut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Rentrées,</a:t>
                      </a:r>
                      <a:r>
                        <a:rPr lang="fr-FR" sz="1100" baseline="0" dirty="0" smtClean="0"/>
                        <a:t> remise des</a:t>
                      </a:r>
                      <a:r>
                        <a:rPr lang="fr-FR" sz="1100" dirty="0" smtClean="0"/>
                        <a:t> diplômes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Journée</a:t>
                      </a:r>
                      <a:r>
                        <a:rPr lang="fr-FR" sz="1100" baseline="0" dirty="0" smtClean="0"/>
                        <a:t> PME, journée Métiers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dirty="0" smtClean="0"/>
                        <a:t>Service Com ISAE</a:t>
                      </a:r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4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Question ouverte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Enquête électronique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Appel à sujets </a:t>
                      </a:r>
                      <a:r>
                        <a:rPr lang="fr-FR" sz="1100" dirty="0" err="1" smtClean="0"/>
                        <a:t>ISAEdre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Bureau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CPI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936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Appel à bonne volonté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3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X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Annuaire:</a:t>
                      </a:r>
                      <a:r>
                        <a:rPr lang="fr-FR" sz="1100" baseline="0" dirty="0" smtClean="0"/>
                        <a:t> collecte d’infos</a:t>
                      </a:r>
                      <a:endParaRPr lang="fr-FR" sz="1100" dirty="0" smtClean="0"/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/>
                        <a:t>Cotisations / adhésions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/>
                        <a:t>Participation (retape, diners, etc.)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baseline="0" dirty="0" smtClean="0"/>
                        <a:t>Recrutement Amicale</a:t>
                      </a:r>
                      <a:endParaRPr lang="fr-FR" sz="1100" dirty="0" smtClean="0"/>
                    </a:p>
                  </a:txBody>
                  <a:tcPr marL="36000" marR="36000" marT="18000" marB="1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Bureau</a:t>
                      </a:r>
                    </a:p>
                    <a:p>
                      <a:pPr marL="0" indent="7200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 smtClean="0"/>
                        <a:t>CPI</a:t>
                      </a:r>
                      <a:endParaRPr lang="fr-FR" sz="1100" dirty="0"/>
                    </a:p>
                  </a:txBody>
                  <a:tcPr marL="36000" marR="36000" marT="18000" marB="1800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0" y="5966290"/>
            <a:ext cx="9144000" cy="86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u="sng" dirty="0" smtClean="0"/>
              <a:t>Recommandations / Propositions: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 smtClean="0"/>
              <a:t>Ne pas systématiquement dupliquer les infos sur tous les médias / contenants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 smtClean="0"/>
              <a:t>Mieux communiquer sur les évènements : avant (pub/</a:t>
            </a:r>
            <a:r>
              <a:rPr lang="fr-FR" sz="1100" dirty="0" err="1" smtClean="0"/>
              <a:t>teasing</a:t>
            </a:r>
            <a:r>
              <a:rPr lang="fr-FR" sz="1100" dirty="0" smtClean="0"/>
              <a:t>) et après (bilan, reportage photo), utiliser les fonctionnalités de création d’évènement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 smtClean="0"/>
              <a:t>Mieux organiser les flux entrants / solliciter les sources et mettre à contribution les </a:t>
            </a:r>
            <a:r>
              <a:rPr lang="fr-FR" sz="1100" dirty="0" err="1" smtClean="0"/>
              <a:t>alumni</a:t>
            </a:r>
            <a:r>
              <a:rPr lang="fr-FR" sz="1100" dirty="0" smtClean="0"/>
              <a:t> et les commissions. Expliciter les flux d’alimentation</a:t>
            </a:r>
            <a:endParaRPr lang="fr-FR" sz="11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100" dirty="0" smtClean="0"/>
              <a:t>Revoir la structure du site et l’ordre des infos en fonction des attentes / de l’intérêt. Faire une enquête auprès des </a:t>
            </a:r>
            <a:r>
              <a:rPr lang="fr-FR" sz="1100" dirty="0" err="1" smtClean="0"/>
              <a:t>Alumni</a:t>
            </a:r>
            <a:r>
              <a:rPr lang="fr-FR" sz="1100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46606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297</Words>
  <Application>Microsoft Office PowerPoint</Application>
  <PresentationFormat>Affichage à l'écran (4:3)</PresentationFormat>
  <Paragraphs>128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Communication de l’Amicale : contenus vs contenants </vt:lpstr>
    </vt:vector>
  </TitlesOfParts>
  <Company>Airbus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st31866</dc:creator>
  <cp:lastModifiedBy>Sébastien COPPOLA</cp:lastModifiedBy>
  <cp:revision>257</cp:revision>
  <dcterms:created xsi:type="dcterms:W3CDTF">2010-05-26T17:37:16Z</dcterms:created>
  <dcterms:modified xsi:type="dcterms:W3CDTF">2014-10-29T14:39:54Z</dcterms:modified>
</cp:coreProperties>
</file>